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sldIdLst>
    <p:sldId id="267" r:id="rId3"/>
    <p:sldId id="331" r:id="rId4"/>
    <p:sldId id="332" r:id="rId5"/>
    <p:sldId id="333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3796F-F1B8-D7AB-4E64-28437C077C00}" v="3093" dt="2024-08-01T14:02:06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9.1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9.74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10 20 16383,'-6'-11'0,"2"3"0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43.86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0.1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0.5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2.2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35.63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6T21:01:55.8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customXml" Target="../ink/ink5.xml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customXml" Target="../ink/ink8.xml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565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74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648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990699D-53E7-7A48-BD2E-BCF12C750A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275" y="237801"/>
            <a:ext cx="1326236" cy="8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24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ventana, mujer, raqueta, sostener&#10;&#10;Descripción generada automáticamente">
            <a:extLst>
              <a:ext uri="{FF2B5EF4-FFF2-40B4-BE49-F238E27FC236}">
                <a16:creationId xmlns:a16="http://schemas.microsoft.com/office/drawing/2014/main" id="{D089D208-6484-B148-BEE5-C5CA08CB0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6">
            <a:extLst>
              <a:ext uri="{FF2B5EF4-FFF2-40B4-BE49-F238E27FC236}">
                <a16:creationId xmlns:a16="http://schemas.microsoft.com/office/drawing/2014/main" id="{DC757572-AF8E-6147-9B1A-8E037CA8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50" y="2800063"/>
            <a:ext cx="4710344" cy="2049729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275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FE5DA65-CF08-B341-9D72-840FF1B668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"/>
            <a:ext cx="12192000" cy="685761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F889F5C-3581-4740-A46E-F20611D0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50" y="3242373"/>
            <a:ext cx="4710344" cy="200095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8696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ventana, mujer, raqueta, sostener&#10;&#10;Descripción generada automáticamente">
            <a:extLst>
              <a:ext uri="{FF2B5EF4-FFF2-40B4-BE49-F238E27FC236}">
                <a16:creationId xmlns:a16="http://schemas.microsoft.com/office/drawing/2014/main" id="{D089D208-6484-B148-BEE5-C5CA08CB0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6">
            <a:extLst>
              <a:ext uri="{FF2B5EF4-FFF2-40B4-BE49-F238E27FC236}">
                <a16:creationId xmlns:a16="http://schemas.microsoft.com/office/drawing/2014/main" id="{DC757572-AF8E-6147-9B1A-8E037CA8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50" y="2800063"/>
            <a:ext cx="4710344" cy="2049729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30937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dificio, exterior, persona, hombre&#10;&#10;Descripción generada automáticamente">
            <a:extLst>
              <a:ext uri="{FF2B5EF4-FFF2-40B4-BE49-F238E27FC236}">
                <a16:creationId xmlns:a16="http://schemas.microsoft.com/office/drawing/2014/main" id="{A27AD4CF-4FB2-024F-90A6-CB459F321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6">
            <a:extLst>
              <a:ext uri="{FF2B5EF4-FFF2-40B4-BE49-F238E27FC236}">
                <a16:creationId xmlns:a16="http://schemas.microsoft.com/office/drawing/2014/main" id="{DC757572-AF8E-6147-9B1A-8E037CA8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781" y="2835710"/>
            <a:ext cx="4710344" cy="194463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5047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aqueta, jugador, sostener, pelota&#10;&#10;Descripción generada automáticamente">
            <a:extLst>
              <a:ext uri="{FF2B5EF4-FFF2-40B4-BE49-F238E27FC236}">
                <a16:creationId xmlns:a16="http://schemas.microsoft.com/office/drawing/2014/main" id="{2A23E29A-3B34-9E40-B582-56A7FE49E9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6">
            <a:extLst>
              <a:ext uri="{FF2B5EF4-FFF2-40B4-BE49-F238E27FC236}">
                <a16:creationId xmlns:a16="http://schemas.microsoft.com/office/drawing/2014/main" id="{DC757572-AF8E-6147-9B1A-8E037CA8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780" y="2812561"/>
            <a:ext cx="4710344" cy="185203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77103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aqueta, jugador, hombre, parado&#10;&#10;Descripción generada automáticamente">
            <a:extLst>
              <a:ext uri="{FF2B5EF4-FFF2-40B4-BE49-F238E27FC236}">
                <a16:creationId xmlns:a16="http://schemas.microsoft.com/office/drawing/2014/main" id="{37876D4B-C945-9B4B-82BE-D42A35010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2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mujer, persona, tabla, frente&#10;&#10;Descripción generada automáticamente">
            <a:extLst>
              <a:ext uri="{FF2B5EF4-FFF2-40B4-BE49-F238E27FC236}">
                <a16:creationId xmlns:a16="http://schemas.microsoft.com/office/drawing/2014/main" id="{1BF30032-FB75-9D47-8267-EAEA26A9A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6">
            <a:extLst>
              <a:ext uri="{FF2B5EF4-FFF2-40B4-BE49-F238E27FC236}">
                <a16:creationId xmlns:a16="http://schemas.microsoft.com/office/drawing/2014/main" id="{338C92FE-2466-AC4D-B8EF-0B7076BA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04" y="2258412"/>
            <a:ext cx="4710344" cy="1966347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11CB132B-11F3-C640-B26F-1EE463E589A2}"/>
                  </a:ext>
                </a:extLst>
              </p14:cNvPr>
              <p14:cNvContentPartPr/>
              <p14:nvPr userDrawn="1"/>
            </p14:nvContentPartPr>
            <p14:xfrm>
              <a:off x="2957760" y="2453405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11CB132B-11F3-C640-B26F-1EE463E589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760" y="23454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95AB2352-8970-0047-B9DE-B50DA10BAA03}"/>
                  </a:ext>
                </a:extLst>
              </p14:cNvPr>
              <p14:cNvContentPartPr/>
              <p14:nvPr userDrawn="1"/>
            </p14:nvContentPartPr>
            <p14:xfrm>
              <a:off x="3112200" y="1845725"/>
              <a:ext cx="3960" cy="72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95AB2352-8970-0047-B9DE-B50DA10BAA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4200" y="1738085"/>
                <a:ext cx="396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65F295C1-F054-A74A-BA0D-05D8EF3A5BAD}"/>
                  </a:ext>
                </a:extLst>
              </p14:cNvPr>
              <p14:cNvContentPartPr/>
              <p14:nvPr userDrawn="1"/>
            </p14:nvContentPartPr>
            <p14:xfrm>
              <a:off x="-2263320" y="194765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65F295C1-F054-A74A-BA0D-05D8EF3A5B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280960" y="87125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60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8605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mujer, persona, tabla, frente&#10;&#10;Descripción generada automáticamente">
            <a:extLst>
              <a:ext uri="{FF2B5EF4-FFF2-40B4-BE49-F238E27FC236}">
                <a16:creationId xmlns:a16="http://schemas.microsoft.com/office/drawing/2014/main" id="{1BF30032-FB75-9D47-8267-EAEA26A9A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199"/>
            <a:ext cx="12192000" cy="6858000"/>
          </a:xfrm>
          <a:prstGeom prst="rect">
            <a:avLst/>
          </a:prstGeom>
        </p:spPr>
      </p:pic>
      <p:sp>
        <p:nvSpPr>
          <p:cNvPr id="4" name="ZoneTexte 23">
            <a:extLst>
              <a:ext uri="{FF2B5EF4-FFF2-40B4-BE49-F238E27FC236}">
                <a16:creationId xmlns:a16="http://schemas.microsoft.com/office/drawing/2014/main" id="{1C20B8F3-CBD3-F149-AD4C-0B0C27DFD8B1}"/>
              </a:ext>
            </a:extLst>
          </p:cNvPr>
          <p:cNvSpPr txBox="1"/>
          <p:nvPr userDrawn="1"/>
        </p:nvSpPr>
        <p:spPr>
          <a:xfrm>
            <a:off x="1527712" y="3928317"/>
            <a:ext cx="2478125" cy="376429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72000" tIns="36000" rIns="72000" bIns="36000" rtlCol="0" anchor="ctr" anchorCtr="0">
            <a:noAutofit/>
          </a:bodyPr>
          <a:lstStyle/>
          <a:p>
            <a:endParaRPr lang="es-CO" dirty="0">
              <a:solidFill>
                <a:srgbClr val="64728B"/>
              </a:solidFill>
            </a:endParaRPr>
          </a:p>
        </p:txBody>
      </p:sp>
      <p:sp>
        <p:nvSpPr>
          <p:cNvPr id="5" name="ZoneTexte 23">
            <a:extLst>
              <a:ext uri="{FF2B5EF4-FFF2-40B4-BE49-F238E27FC236}">
                <a16:creationId xmlns:a16="http://schemas.microsoft.com/office/drawing/2014/main" id="{6427D95D-FD0A-A448-A185-2C881C83473C}"/>
              </a:ext>
            </a:extLst>
          </p:cNvPr>
          <p:cNvSpPr txBox="1"/>
          <p:nvPr userDrawn="1"/>
        </p:nvSpPr>
        <p:spPr>
          <a:xfrm>
            <a:off x="1541896" y="4498023"/>
            <a:ext cx="2478125" cy="376429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72000" tIns="36000" rIns="72000" bIns="36000" rtlCol="0" anchor="ctr" anchorCtr="0">
            <a:noAutofit/>
          </a:bodyPr>
          <a:lstStyle/>
          <a:p>
            <a:endParaRPr lang="es-CO" dirty="0">
              <a:solidFill>
                <a:srgbClr val="64728B"/>
              </a:solidFill>
            </a:endParaRPr>
          </a:p>
        </p:txBody>
      </p:sp>
      <p:sp>
        <p:nvSpPr>
          <p:cNvPr id="6" name="ZoneTexte 23">
            <a:extLst>
              <a:ext uri="{FF2B5EF4-FFF2-40B4-BE49-F238E27FC236}">
                <a16:creationId xmlns:a16="http://schemas.microsoft.com/office/drawing/2014/main" id="{F30B7AE9-6859-1D47-84C6-27FD1A80CBF2}"/>
              </a:ext>
            </a:extLst>
          </p:cNvPr>
          <p:cNvSpPr txBox="1"/>
          <p:nvPr userDrawn="1"/>
        </p:nvSpPr>
        <p:spPr>
          <a:xfrm>
            <a:off x="1511805" y="2900653"/>
            <a:ext cx="2478125" cy="376429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72000" tIns="36000" rIns="72000" bIns="36000" rtlCol="0" anchor="ctr" anchorCtr="0">
            <a:noAutofit/>
          </a:bodyPr>
          <a:lstStyle/>
          <a:p>
            <a:endParaRPr lang="es-CO" dirty="0">
              <a:solidFill>
                <a:srgbClr val="64728B"/>
              </a:solidFill>
            </a:endParaRPr>
          </a:p>
        </p:txBody>
      </p:sp>
      <p:sp>
        <p:nvSpPr>
          <p:cNvPr id="7" name="ZoneTexte 23">
            <a:extLst>
              <a:ext uri="{FF2B5EF4-FFF2-40B4-BE49-F238E27FC236}">
                <a16:creationId xmlns:a16="http://schemas.microsoft.com/office/drawing/2014/main" id="{EF7F6996-FF1C-8E4A-A893-A8826696A3F9}"/>
              </a:ext>
            </a:extLst>
          </p:cNvPr>
          <p:cNvSpPr txBox="1"/>
          <p:nvPr userDrawn="1"/>
        </p:nvSpPr>
        <p:spPr>
          <a:xfrm>
            <a:off x="1511805" y="2403559"/>
            <a:ext cx="2478125" cy="376429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72000" tIns="36000" rIns="72000" bIns="36000" rtlCol="0" anchor="ctr" anchorCtr="0">
            <a:noAutofit/>
          </a:bodyPr>
          <a:lstStyle/>
          <a:p>
            <a:endParaRPr lang="es-CO" dirty="0">
              <a:solidFill>
                <a:srgbClr val="64728B"/>
              </a:solidFill>
            </a:endParaRPr>
          </a:p>
        </p:txBody>
      </p:sp>
      <p:sp>
        <p:nvSpPr>
          <p:cNvPr id="10" name="ZoneTexte 23">
            <a:extLst>
              <a:ext uri="{FF2B5EF4-FFF2-40B4-BE49-F238E27FC236}">
                <a16:creationId xmlns:a16="http://schemas.microsoft.com/office/drawing/2014/main" id="{3C6E8026-D212-9E44-855B-CFDA8493C597}"/>
              </a:ext>
            </a:extLst>
          </p:cNvPr>
          <p:cNvSpPr txBox="1"/>
          <p:nvPr userDrawn="1"/>
        </p:nvSpPr>
        <p:spPr>
          <a:xfrm>
            <a:off x="1511805" y="3397660"/>
            <a:ext cx="2478125" cy="376429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72000" tIns="36000" rIns="72000" bIns="36000" rtlCol="0" anchor="ctr" anchorCtr="0">
            <a:noAutofit/>
          </a:bodyPr>
          <a:lstStyle/>
          <a:p>
            <a:endParaRPr lang="es-CO" dirty="0">
              <a:solidFill>
                <a:srgbClr val="64728B"/>
              </a:solidFill>
            </a:endParaRPr>
          </a:p>
        </p:txBody>
      </p:sp>
      <p:grpSp>
        <p:nvGrpSpPr>
          <p:cNvPr id="12" name="Groupe 91">
            <a:extLst>
              <a:ext uri="{FF2B5EF4-FFF2-40B4-BE49-F238E27FC236}">
                <a16:creationId xmlns:a16="http://schemas.microsoft.com/office/drawing/2014/main" id="{B59766EC-525A-314D-917F-92151925B003}"/>
              </a:ext>
            </a:extLst>
          </p:cNvPr>
          <p:cNvGrpSpPr/>
          <p:nvPr userDrawn="1"/>
        </p:nvGrpSpPr>
        <p:grpSpPr>
          <a:xfrm>
            <a:off x="1043029" y="2405810"/>
            <a:ext cx="360000" cy="360000"/>
            <a:chOff x="4283965" y="3181347"/>
            <a:chExt cx="1026743" cy="1026743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81B1904-58C3-BE43-8D31-9EEF34F44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65" y="3181347"/>
              <a:ext cx="1026743" cy="1026743"/>
            </a:xfrm>
            <a:prstGeom prst="rect">
              <a:avLst/>
            </a:prstGeom>
            <a:solidFill>
              <a:srgbClr val="1E43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ACBDADE-F2C2-024C-9E3F-FA527934C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68" y="3403600"/>
              <a:ext cx="374650" cy="555625"/>
            </a:xfrm>
            <a:custGeom>
              <a:avLst/>
              <a:gdLst>
                <a:gd name="T0" fmla="*/ 174 w 236"/>
                <a:gd name="T1" fmla="*/ 112 h 350"/>
                <a:gd name="T2" fmla="*/ 62 w 236"/>
                <a:gd name="T3" fmla="*/ 0 h 350"/>
                <a:gd name="T4" fmla="*/ 0 w 236"/>
                <a:gd name="T5" fmla="*/ 64 h 350"/>
                <a:gd name="T6" fmla="*/ 112 w 236"/>
                <a:gd name="T7" fmla="*/ 176 h 350"/>
                <a:gd name="T8" fmla="*/ 0 w 236"/>
                <a:gd name="T9" fmla="*/ 286 h 350"/>
                <a:gd name="T10" fmla="*/ 62 w 236"/>
                <a:gd name="T11" fmla="*/ 350 h 350"/>
                <a:gd name="T12" fmla="*/ 174 w 236"/>
                <a:gd name="T13" fmla="*/ 238 h 350"/>
                <a:gd name="T14" fmla="*/ 236 w 236"/>
                <a:gd name="T15" fmla="*/ 176 h 350"/>
                <a:gd name="T16" fmla="*/ 174 w 236"/>
                <a:gd name="T17" fmla="*/ 11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350">
                  <a:moveTo>
                    <a:pt x="174" y="112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112" y="176"/>
                  </a:lnTo>
                  <a:lnTo>
                    <a:pt x="0" y="286"/>
                  </a:lnTo>
                  <a:lnTo>
                    <a:pt x="62" y="350"/>
                  </a:lnTo>
                  <a:lnTo>
                    <a:pt x="174" y="238"/>
                  </a:lnTo>
                  <a:lnTo>
                    <a:pt x="236" y="176"/>
                  </a:lnTo>
                  <a:lnTo>
                    <a:pt x="174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e 24">
            <a:extLst>
              <a:ext uri="{FF2B5EF4-FFF2-40B4-BE49-F238E27FC236}">
                <a16:creationId xmlns:a16="http://schemas.microsoft.com/office/drawing/2014/main" id="{FEAD3AF4-10A5-794E-B5DC-E38EBAAE99DA}"/>
              </a:ext>
            </a:extLst>
          </p:cNvPr>
          <p:cNvGrpSpPr/>
          <p:nvPr userDrawn="1"/>
        </p:nvGrpSpPr>
        <p:grpSpPr>
          <a:xfrm>
            <a:off x="1043029" y="2896541"/>
            <a:ext cx="360000" cy="360000"/>
            <a:chOff x="4283965" y="3181347"/>
            <a:chExt cx="1026743" cy="1026743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5B9348-E208-E74D-87AF-CE6CBCE8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65" y="3181347"/>
              <a:ext cx="1026743" cy="1026743"/>
            </a:xfrm>
            <a:prstGeom prst="rect">
              <a:avLst/>
            </a:prstGeom>
            <a:solidFill>
              <a:srgbClr val="1E43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B706D2F-64A4-C349-B249-AD7605574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68" y="3403600"/>
              <a:ext cx="374650" cy="555625"/>
            </a:xfrm>
            <a:custGeom>
              <a:avLst/>
              <a:gdLst>
                <a:gd name="T0" fmla="*/ 174 w 236"/>
                <a:gd name="T1" fmla="*/ 112 h 350"/>
                <a:gd name="T2" fmla="*/ 62 w 236"/>
                <a:gd name="T3" fmla="*/ 0 h 350"/>
                <a:gd name="T4" fmla="*/ 0 w 236"/>
                <a:gd name="T5" fmla="*/ 64 h 350"/>
                <a:gd name="T6" fmla="*/ 112 w 236"/>
                <a:gd name="T7" fmla="*/ 176 h 350"/>
                <a:gd name="T8" fmla="*/ 0 w 236"/>
                <a:gd name="T9" fmla="*/ 286 h 350"/>
                <a:gd name="T10" fmla="*/ 62 w 236"/>
                <a:gd name="T11" fmla="*/ 350 h 350"/>
                <a:gd name="T12" fmla="*/ 174 w 236"/>
                <a:gd name="T13" fmla="*/ 238 h 350"/>
                <a:gd name="T14" fmla="*/ 236 w 236"/>
                <a:gd name="T15" fmla="*/ 176 h 350"/>
                <a:gd name="T16" fmla="*/ 174 w 236"/>
                <a:gd name="T17" fmla="*/ 11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350">
                  <a:moveTo>
                    <a:pt x="174" y="112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112" y="176"/>
                  </a:lnTo>
                  <a:lnTo>
                    <a:pt x="0" y="286"/>
                  </a:lnTo>
                  <a:lnTo>
                    <a:pt x="62" y="350"/>
                  </a:lnTo>
                  <a:lnTo>
                    <a:pt x="174" y="238"/>
                  </a:lnTo>
                  <a:lnTo>
                    <a:pt x="236" y="176"/>
                  </a:lnTo>
                  <a:lnTo>
                    <a:pt x="174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e 29">
            <a:extLst>
              <a:ext uri="{FF2B5EF4-FFF2-40B4-BE49-F238E27FC236}">
                <a16:creationId xmlns:a16="http://schemas.microsoft.com/office/drawing/2014/main" id="{E374C126-8622-1343-99BC-C14D5156E465}"/>
              </a:ext>
            </a:extLst>
          </p:cNvPr>
          <p:cNvGrpSpPr/>
          <p:nvPr userDrawn="1"/>
        </p:nvGrpSpPr>
        <p:grpSpPr>
          <a:xfrm>
            <a:off x="1043029" y="3387272"/>
            <a:ext cx="360000" cy="360000"/>
            <a:chOff x="4283965" y="3181347"/>
            <a:chExt cx="1026743" cy="1026743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F6DF4CB-04CB-7444-9FB3-20B76A2E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65" y="3181347"/>
              <a:ext cx="1026743" cy="1026743"/>
            </a:xfrm>
            <a:prstGeom prst="rect">
              <a:avLst/>
            </a:prstGeom>
            <a:solidFill>
              <a:srgbClr val="1E43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BF7BAC3F-D1E7-0744-A352-58B9386CB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68" y="3403600"/>
              <a:ext cx="374650" cy="555625"/>
            </a:xfrm>
            <a:custGeom>
              <a:avLst/>
              <a:gdLst>
                <a:gd name="T0" fmla="*/ 174 w 236"/>
                <a:gd name="T1" fmla="*/ 112 h 350"/>
                <a:gd name="T2" fmla="*/ 62 w 236"/>
                <a:gd name="T3" fmla="*/ 0 h 350"/>
                <a:gd name="T4" fmla="*/ 0 w 236"/>
                <a:gd name="T5" fmla="*/ 64 h 350"/>
                <a:gd name="T6" fmla="*/ 112 w 236"/>
                <a:gd name="T7" fmla="*/ 176 h 350"/>
                <a:gd name="T8" fmla="*/ 0 w 236"/>
                <a:gd name="T9" fmla="*/ 286 h 350"/>
                <a:gd name="T10" fmla="*/ 62 w 236"/>
                <a:gd name="T11" fmla="*/ 350 h 350"/>
                <a:gd name="T12" fmla="*/ 174 w 236"/>
                <a:gd name="T13" fmla="*/ 238 h 350"/>
                <a:gd name="T14" fmla="*/ 236 w 236"/>
                <a:gd name="T15" fmla="*/ 176 h 350"/>
                <a:gd name="T16" fmla="*/ 174 w 236"/>
                <a:gd name="T17" fmla="*/ 11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350">
                  <a:moveTo>
                    <a:pt x="174" y="112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112" y="176"/>
                  </a:lnTo>
                  <a:lnTo>
                    <a:pt x="0" y="286"/>
                  </a:lnTo>
                  <a:lnTo>
                    <a:pt x="62" y="350"/>
                  </a:lnTo>
                  <a:lnTo>
                    <a:pt x="174" y="238"/>
                  </a:lnTo>
                  <a:lnTo>
                    <a:pt x="236" y="176"/>
                  </a:lnTo>
                  <a:lnTo>
                    <a:pt x="174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e 29">
            <a:extLst>
              <a:ext uri="{FF2B5EF4-FFF2-40B4-BE49-F238E27FC236}">
                <a16:creationId xmlns:a16="http://schemas.microsoft.com/office/drawing/2014/main" id="{A3F1F9E4-8FF7-6A4F-942B-3FA0738E8B54}"/>
              </a:ext>
            </a:extLst>
          </p:cNvPr>
          <p:cNvGrpSpPr/>
          <p:nvPr userDrawn="1"/>
        </p:nvGrpSpPr>
        <p:grpSpPr>
          <a:xfrm>
            <a:off x="1043029" y="3932582"/>
            <a:ext cx="360000" cy="360000"/>
            <a:chOff x="4283965" y="3181347"/>
            <a:chExt cx="1026743" cy="1026743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814272D3-5A41-4E46-84BE-C10C35270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65" y="3181347"/>
              <a:ext cx="1026743" cy="1026743"/>
            </a:xfrm>
            <a:prstGeom prst="rect">
              <a:avLst/>
            </a:prstGeom>
            <a:solidFill>
              <a:srgbClr val="1E43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0386928E-CA0F-254F-85C2-1ED862A50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68" y="3403600"/>
              <a:ext cx="374650" cy="555625"/>
            </a:xfrm>
            <a:custGeom>
              <a:avLst/>
              <a:gdLst>
                <a:gd name="T0" fmla="*/ 174 w 236"/>
                <a:gd name="T1" fmla="*/ 112 h 350"/>
                <a:gd name="T2" fmla="*/ 62 w 236"/>
                <a:gd name="T3" fmla="*/ 0 h 350"/>
                <a:gd name="T4" fmla="*/ 0 w 236"/>
                <a:gd name="T5" fmla="*/ 64 h 350"/>
                <a:gd name="T6" fmla="*/ 112 w 236"/>
                <a:gd name="T7" fmla="*/ 176 h 350"/>
                <a:gd name="T8" fmla="*/ 0 w 236"/>
                <a:gd name="T9" fmla="*/ 286 h 350"/>
                <a:gd name="T10" fmla="*/ 62 w 236"/>
                <a:gd name="T11" fmla="*/ 350 h 350"/>
                <a:gd name="T12" fmla="*/ 174 w 236"/>
                <a:gd name="T13" fmla="*/ 238 h 350"/>
                <a:gd name="T14" fmla="*/ 236 w 236"/>
                <a:gd name="T15" fmla="*/ 176 h 350"/>
                <a:gd name="T16" fmla="*/ 174 w 236"/>
                <a:gd name="T17" fmla="*/ 11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350">
                  <a:moveTo>
                    <a:pt x="174" y="112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112" y="176"/>
                  </a:lnTo>
                  <a:lnTo>
                    <a:pt x="0" y="286"/>
                  </a:lnTo>
                  <a:lnTo>
                    <a:pt x="62" y="350"/>
                  </a:lnTo>
                  <a:lnTo>
                    <a:pt x="174" y="238"/>
                  </a:lnTo>
                  <a:lnTo>
                    <a:pt x="236" y="176"/>
                  </a:lnTo>
                  <a:lnTo>
                    <a:pt x="174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oupe 29">
            <a:extLst>
              <a:ext uri="{FF2B5EF4-FFF2-40B4-BE49-F238E27FC236}">
                <a16:creationId xmlns:a16="http://schemas.microsoft.com/office/drawing/2014/main" id="{655CD0A5-35E0-E845-B74F-DFB853AADD3E}"/>
              </a:ext>
            </a:extLst>
          </p:cNvPr>
          <p:cNvGrpSpPr/>
          <p:nvPr userDrawn="1"/>
        </p:nvGrpSpPr>
        <p:grpSpPr>
          <a:xfrm>
            <a:off x="1043029" y="4477892"/>
            <a:ext cx="360000" cy="360000"/>
            <a:chOff x="4283965" y="3181347"/>
            <a:chExt cx="1026743" cy="1026743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46387549-0730-D349-AC4F-81E9D7668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65" y="3181347"/>
              <a:ext cx="1026743" cy="1026743"/>
            </a:xfrm>
            <a:prstGeom prst="rect">
              <a:avLst/>
            </a:prstGeom>
            <a:solidFill>
              <a:srgbClr val="1E43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>
                <a:solidFill>
                  <a:srgbClr val="000000"/>
                </a:solidFill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226BB5C-FEAF-7440-8BA1-3FE921F4C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68" y="3403600"/>
              <a:ext cx="374650" cy="555625"/>
            </a:xfrm>
            <a:custGeom>
              <a:avLst/>
              <a:gdLst>
                <a:gd name="T0" fmla="*/ 174 w 236"/>
                <a:gd name="T1" fmla="*/ 112 h 350"/>
                <a:gd name="T2" fmla="*/ 62 w 236"/>
                <a:gd name="T3" fmla="*/ 0 h 350"/>
                <a:gd name="T4" fmla="*/ 0 w 236"/>
                <a:gd name="T5" fmla="*/ 64 h 350"/>
                <a:gd name="T6" fmla="*/ 112 w 236"/>
                <a:gd name="T7" fmla="*/ 176 h 350"/>
                <a:gd name="T8" fmla="*/ 0 w 236"/>
                <a:gd name="T9" fmla="*/ 286 h 350"/>
                <a:gd name="T10" fmla="*/ 62 w 236"/>
                <a:gd name="T11" fmla="*/ 350 h 350"/>
                <a:gd name="T12" fmla="*/ 174 w 236"/>
                <a:gd name="T13" fmla="*/ 238 h 350"/>
                <a:gd name="T14" fmla="*/ 236 w 236"/>
                <a:gd name="T15" fmla="*/ 176 h 350"/>
                <a:gd name="T16" fmla="*/ 174 w 236"/>
                <a:gd name="T17" fmla="*/ 11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350">
                  <a:moveTo>
                    <a:pt x="174" y="112"/>
                  </a:moveTo>
                  <a:lnTo>
                    <a:pt x="62" y="0"/>
                  </a:lnTo>
                  <a:lnTo>
                    <a:pt x="0" y="64"/>
                  </a:lnTo>
                  <a:lnTo>
                    <a:pt x="112" y="176"/>
                  </a:lnTo>
                  <a:lnTo>
                    <a:pt x="0" y="286"/>
                  </a:lnTo>
                  <a:lnTo>
                    <a:pt x="62" y="350"/>
                  </a:lnTo>
                  <a:lnTo>
                    <a:pt x="174" y="238"/>
                  </a:lnTo>
                  <a:lnTo>
                    <a:pt x="236" y="176"/>
                  </a:lnTo>
                  <a:lnTo>
                    <a:pt x="174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Título 1">
            <a:extLst>
              <a:ext uri="{FF2B5EF4-FFF2-40B4-BE49-F238E27FC236}">
                <a16:creationId xmlns:a16="http://schemas.microsoft.com/office/drawing/2014/main" id="{DAA691D2-44CC-D541-A95A-C4274C9C2A26}"/>
              </a:ext>
            </a:extLst>
          </p:cNvPr>
          <p:cNvSpPr txBox="1">
            <a:spLocks/>
          </p:cNvSpPr>
          <p:nvPr userDrawn="1"/>
        </p:nvSpPr>
        <p:spPr>
          <a:xfrm>
            <a:off x="1043028" y="1309737"/>
            <a:ext cx="2702760" cy="7857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02060"/>
                </a:solidFill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Agenda</a:t>
            </a:r>
            <a:endParaRPr lang="es-ES_tradnl" b="1" dirty="0">
              <a:solidFill>
                <a:srgbClr val="002060"/>
              </a:solidFill>
              <a:latin typeface="Calibri" panose="020F0502020204030204" pitchFamily="34" charset="0"/>
              <a:ea typeface="Century Gothic" charset="0"/>
              <a:cs typeface="Calibri" panose="020F0502020204030204" pitchFamily="34" charset="0"/>
            </a:endParaRPr>
          </a:p>
        </p:txBody>
      </p:sp>
      <p:sp>
        <p:nvSpPr>
          <p:cNvPr id="36" name="Marcador de texto 16">
            <a:extLst>
              <a:ext uri="{FF2B5EF4-FFF2-40B4-BE49-F238E27FC236}">
                <a16:creationId xmlns:a16="http://schemas.microsoft.com/office/drawing/2014/main" id="{23BE1CDB-12B9-084A-84C2-379266644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1805" y="2430006"/>
            <a:ext cx="2478125" cy="387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  <p:sp>
        <p:nvSpPr>
          <p:cNvPr id="37" name="Marcador de texto 16">
            <a:extLst>
              <a:ext uri="{FF2B5EF4-FFF2-40B4-BE49-F238E27FC236}">
                <a16:creationId xmlns:a16="http://schemas.microsoft.com/office/drawing/2014/main" id="{58BA6FE8-395D-934F-BC3F-8DE8A66F45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1805" y="2974468"/>
            <a:ext cx="2233983" cy="349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  <p:sp>
        <p:nvSpPr>
          <p:cNvPr id="38" name="Marcador de texto 16">
            <a:extLst>
              <a:ext uri="{FF2B5EF4-FFF2-40B4-BE49-F238E27FC236}">
                <a16:creationId xmlns:a16="http://schemas.microsoft.com/office/drawing/2014/main" id="{A5BBE890-5DCB-8A4D-BE7B-E8D3E2D7B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1805" y="3463554"/>
            <a:ext cx="2233983" cy="349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  <p:sp>
        <p:nvSpPr>
          <p:cNvPr id="39" name="Marcador de texto 16">
            <a:extLst>
              <a:ext uri="{FF2B5EF4-FFF2-40B4-BE49-F238E27FC236}">
                <a16:creationId xmlns:a16="http://schemas.microsoft.com/office/drawing/2014/main" id="{C1FB096F-E02F-9E43-97D4-1FDF611A1F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1804" y="3992430"/>
            <a:ext cx="2233983" cy="349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  <p:sp>
        <p:nvSpPr>
          <p:cNvPr id="40" name="Marcador de texto 16">
            <a:extLst>
              <a:ext uri="{FF2B5EF4-FFF2-40B4-BE49-F238E27FC236}">
                <a16:creationId xmlns:a16="http://schemas.microsoft.com/office/drawing/2014/main" id="{29DB6526-4081-874F-B7FE-E4A093BB78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896" y="4555819"/>
            <a:ext cx="2233983" cy="3494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86766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persona, interior, hombre, tabla&#10;&#10;Descripción generada automáticamente">
            <a:extLst>
              <a:ext uri="{FF2B5EF4-FFF2-40B4-BE49-F238E27FC236}">
                <a16:creationId xmlns:a16="http://schemas.microsoft.com/office/drawing/2014/main" id="{51954E93-A5E9-1A4D-8972-8B4DA92BC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91"/>
          <a:stretch/>
        </p:blipFill>
        <p:spPr>
          <a:xfrm>
            <a:off x="2425103" y="0"/>
            <a:ext cx="9766897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4CBD415-5C72-5D4C-9774-D8275DE034B7}"/>
              </a:ext>
            </a:extLst>
          </p:cNvPr>
          <p:cNvSpPr/>
          <p:nvPr userDrawn="1"/>
        </p:nvSpPr>
        <p:spPr>
          <a:xfrm>
            <a:off x="1" y="0"/>
            <a:ext cx="4375230" cy="6858000"/>
          </a:xfrm>
          <a:prstGeom prst="rect">
            <a:avLst/>
          </a:prstGeom>
          <a:solidFill>
            <a:srgbClr val="1F4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98CCACAB-8AAD-6B47-9E89-CC7E42E46A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277" y="1909822"/>
            <a:ext cx="3946482" cy="1398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 patrón</a:t>
            </a:r>
            <a:endParaRPr lang="es-CO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31250980-887D-1245-9EB1-54E3591CF1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8277" y="3549478"/>
            <a:ext cx="3946482" cy="571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7725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grande, barco, agua, calle&#10;&#10;Descripción generada automáticamente">
            <a:extLst>
              <a:ext uri="{FF2B5EF4-FFF2-40B4-BE49-F238E27FC236}">
                <a16:creationId xmlns:a16="http://schemas.microsoft.com/office/drawing/2014/main" id="{3E3C1ABD-BFAE-BE4B-8333-3AB9714697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16">
            <a:extLst>
              <a:ext uri="{FF2B5EF4-FFF2-40B4-BE49-F238E27FC236}">
                <a16:creationId xmlns:a16="http://schemas.microsoft.com/office/drawing/2014/main" id="{A49B7D92-2F30-4646-913E-65367E669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9447" y="2530906"/>
            <a:ext cx="3946482" cy="571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1243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ave, pájaro&#10;&#10;Descripción generada automáticamente">
            <a:extLst>
              <a:ext uri="{FF2B5EF4-FFF2-40B4-BE49-F238E27FC236}">
                <a16:creationId xmlns:a16="http://schemas.microsoft.com/office/drawing/2014/main" id="{43CEDD59-28F8-1146-AA20-199E14D4D5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6">
            <a:extLst>
              <a:ext uri="{FF2B5EF4-FFF2-40B4-BE49-F238E27FC236}">
                <a16:creationId xmlns:a16="http://schemas.microsoft.com/office/drawing/2014/main" id="{D86D6DD0-CE35-3C47-8F5C-E91C6FE1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862" y="2157443"/>
            <a:ext cx="4710344" cy="2756009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7D5ED358-F35E-884B-9150-0773FDC289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3005" y="2157443"/>
            <a:ext cx="2478125" cy="387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13239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B36E61-CD5C-1F4D-BD1B-2EAB3474A6BC}"/>
              </a:ext>
            </a:extLst>
          </p:cNvPr>
          <p:cNvSpPr/>
          <p:nvPr userDrawn="1"/>
        </p:nvSpPr>
        <p:spPr>
          <a:xfrm>
            <a:off x="5833641" y="0"/>
            <a:ext cx="6358359" cy="6858000"/>
          </a:xfrm>
          <a:prstGeom prst="rect">
            <a:avLst/>
          </a:prstGeom>
          <a:solidFill>
            <a:srgbClr val="261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 descr="Imagen que contiene tabla, interior, persona, mujer&#10;&#10;Descripción generada automáticamente">
            <a:extLst>
              <a:ext uri="{FF2B5EF4-FFF2-40B4-BE49-F238E27FC236}">
                <a16:creationId xmlns:a16="http://schemas.microsoft.com/office/drawing/2014/main" id="{C4F43DFC-B7CA-6B4F-AC90-DC24C497D9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222" r="14069"/>
          <a:stretch/>
        </p:blipFill>
        <p:spPr>
          <a:xfrm>
            <a:off x="0" y="0"/>
            <a:ext cx="5833641" cy="6858000"/>
          </a:xfrm>
          <a:prstGeom prst="rect">
            <a:avLst/>
          </a:prstGeom>
        </p:spPr>
      </p:pic>
      <p:sp>
        <p:nvSpPr>
          <p:cNvPr id="11" name="Título 6">
            <a:extLst>
              <a:ext uri="{FF2B5EF4-FFF2-40B4-BE49-F238E27FC236}">
                <a16:creationId xmlns:a16="http://schemas.microsoft.com/office/drawing/2014/main" id="{75837AE2-A6B6-5D4D-85B1-3B2E03ED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648" y="1497687"/>
            <a:ext cx="4710344" cy="193131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3F6A70-FFFC-5444-8939-393633F447CC}"/>
              </a:ext>
            </a:extLst>
          </p:cNvPr>
          <p:cNvSpPr txBox="1"/>
          <p:nvPr userDrawn="1"/>
        </p:nvSpPr>
        <p:spPr>
          <a:xfrm>
            <a:off x="6657648" y="3578854"/>
            <a:ext cx="363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Texto de párrafo</a:t>
            </a:r>
          </a:p>
        </p:txBody>
      </p:sp>
    </p:spTree>
    <p:extLst>
      <p:ext uri="{BB962C8B-B14F-4D97-AF65-F5344CB8AC3E}">
        <p14:creationId xmlns:p14="http://schemas.microsoft.com/office/powerpoint/2010/main" val="766994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 grupo de personas en frente de un edificio&#10;&#10;Descripción generada automáticamente">
            <a:extLst>
              <a:ext uri="{FF2B5EF4-FFF2-40B4-BE49-F238E27FC236}">
                <a16:creationId xmlns:a16="http://schemas.microsoft.com/office/drawing/2014/main" id="{355BD9E4-E7D4-5A47-9D4D-1B041722B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526"/>
          <a:stretch/>
        </p:blipFill>
        <p:spPr>
          <a:xfrm>
            <a:off x="4381167" y="-20873"/>
            <a:ext cx="7810833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29E0CF2-32EC-334E-A273-BA780F0531DA}"/>
              </a:ext>
            </a:extLst>
          </p:cNvPr>
          <p:cNvSpPr/>
          <p:nvPr userDrawn="1"/>
        </p:nvSpPr>
        <p:spPr>
          <a:xfrm>
            <a:off x="1" y="0"/>
            <a:ext cx="4855728" cy="6858000"/>
          </a:xfrm>
          <a:prstGeom prst="rect">
            <a:avLst/>
          </a:prstGeom>
          <a:solidFill>
            <a:srgbClr val="1F4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6">
            <a:extLst>
              <a:ext uri="{FF2B5EF4-FFF2-40B4-BE49-F238E27FC236}">
                <a16:creationId xmlns:a16="http://schemas.microsoft.com/office/drawing/2014/main" id="{5AE9FC85-CFCA-144C-AFE7-368E9FD4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72" y="1332748"/>
            <a:ext cx="4442474" cy="275600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671A47DB-0DF7-E54D-B4D7-ADDA601B7BC5}"/>
                  </a:ext>
                </a:extLst>
              </p14:cNvPr>
              <p14:cNvContentPartPr/>
              <p14:nvPr userDrawn="1"/>
            </p14:nvContentPartPr>
            <p14:xfrm>
              <a:off x="6428880" y="2205365"/>
              <a:ext cx="360" cy="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671A47DB-0DF7-E54D-B4D7-ADDA601B7B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1240" y="209772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DB25B4F6-FD82-684E-A029-85195E327276}"/>
                  </a:ext>
                </a:extLst>
              </p14:cNvPr>
              <p14:cNvContentPartPr/>
              <p14:nvPr userDrawn="1"/>
            </p14:nvContentPartPr>
            <p14:xfrm>
              <a:off x="3031920" y="2198525"/>
              <a:ext cx="360" cy="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DB25B4F6-FD82-684E-A029-85195E3272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3920" y="209088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9C611A58-AEDA-844C-AAB8-95C6659C4356}"/>
                  </a:ext>
                </a:extLst>
              </p14:cNvPr>
              <p14:cNvContentPartPr/>
              <p14:nvPr userDrawn="1"/>
            </p14:nvContentPartPr>
            <p14:xfrm>
              <a:off x="2861280" y="1431365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9C611A58-AEDA-844C-AAB8-95C6659C43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43640" y="1323365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Marcador de texto 16">
            <a:extLst>
              <a:ext uri="{FF2B5EF4-FFF2-40B4-BE49-F238E27FC236}">
                <a16:creationId xmlns:a16="http://schemas.microsoft.com/office/drawing/2014/main" id="{A7F3E889-47A3-0840-9D8C-49D8479AA3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129" y="4187374"/>
            <a:ext cx="3946482" cy="571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489073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018A32-2209-B348-BB4B-79BB9E018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22" y="0"/>
            <a:ext cx="5503238" cy="7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98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>
            <a:extLst>
              <a:ext uri="{FF2B5EF4-FFF2-40B4-BE49-F238E27FC236}">
                <a16:creationId xmlns:a16="http://schemas.microsoft.com/office/drawing/2014/main" id="{2E3762DE-E0A9-E642-A035-09FCA9730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416" y="652735"/>
            <a:ext cx="9058042" cy="148858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76801CA-B69A-CB40-B962-659995DD25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275" y="237801"/>
            <a:ext cx="1326236" cy="829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B265E77-C976-0543-A9DE-EB308D83C937}"/>
                  </a:ext>
                </a:extLst>
              </p14:cNvPr>
              <p14:cNvContentPartPr/>
              <p14:nvPr userDrawn="1"/>
            </p14:nvContentPartPr>
            <p14:xfrm>
              <a:off x="2448000" y="1321205"/>
              <a:ext cx="36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B265E77-C976-0543-A9DE-EB308D83C9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0360" y="1213205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2B6A94A-2451-5C40-96D4-01B7790B1787}"/>
                  </a:ext>
                </a:extLst>
              </p14:cNvPr>
              <p14:cNvContentPartPr/>
              <p14:nvPr userDrawn="1"/>
            </p14:nvContentPartPr>
            <p14:xfrm>
              <a:off x="202680" y="3008165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2B6A94A-2451-5C40-96D4-01B7790B17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680" y="2900525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Marcador de texto 16">
            <a:extLst>
              <a:ext uri="{FF2B5EF4-FFF2-40B4-BE49-F238E27FC236}">
                <a16:creationId xmlns:a16="http://schemas.microsoft.com/office/drawing/2014/main" id="{F8F4EA28-495F-6D42-B441-42189C337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9416" y="2357444"/>
            <a:ext cx="2478125" cy="387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CO" dirty="0"/>
              <a:t>Texto de párrafo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40921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990699D-53E7-7A48-BD2E-BCF12C750A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275" y="237801"/>
            <a:ext cx="1326236" cy="8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14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B4ADC58-18DF-1242-807A-B8E59F0B7F3A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F4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83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10703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cielo, agua, blanco, azul&#10;&#10;Descripción generada automáticamente">
            <a:extLst>
              <a:ext uri="{FF2B5EF4-FFF2-40B4-BE49-F238E27FC236}">
                <a16:creationId xmlns:a16="http://schemas.microsoft.com/office/drawing/2014/main" id="{DD6771C2-7500-3845-8506-8E081D9F3E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9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03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484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09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003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9195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7624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0A133-64E1-4743-9512-CB24D3B24E40}" type="datetimeFigureOut">
              <a:rPr lang="es-CO" smtClean="0"/>
              <a:t>28/08/2024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E2029-5985-497E-B714-2D6C7278D8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40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84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8E9C8B1-DAA1-680C-C7CD-C82295087AC8}"/>
              </a:ext>
            </a:extLst>
          </p:cNvPr>
          <p:cNvSpPr txBox="1"/>
          <p:nvPr/>
        </p:nvSpPr>
        <p:spPr>
          <a:xfrm>
            <a:off x="0" y="4265089"/>
            <a:ext cx="3789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Arial Black" panose="020B0604020202020204" pitchFamily="34" charset="0"/>
                <a:ea typeface="Lato" panose="020F0502020204030203" pitchFamily="34" charset="0"/>
                <a:cs typeface="Arial Black" panose="020B0604020202020204" pitchFamily="34" charset="0"/>
              </a:rPr>
              <a:t>FE GARDEA</a:t>
            </a:r>
            <a:endParaRPr lang="es-CO" sz="4400" b="1" dirty="0">
              <a:solidFill>
                <a:schemeClr val="bg1"/>
              </a:solidFill>
              <a:latin typeface="Arial Black" panose="020B0604020202020204" pitchFamily="34" charset="0"/>
              <a:ea typeface="Lato" panose="020F0502020204030203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9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FC4939-6BEF-4DE8-B261-5DB3D808E56D}"/>
              </a:ext>
            </a:extLst>
          </p:cNvPr>
          <p:cNvSpPr/>
          <p:nvPr/>
        </p:nvSpPr>
        <p:spPr>
          <a:xfrm>
            <a:off x="689317" y="1061209"/>
            <a:ext cx="4220307" cy="524111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169552-66E1-400B-B5F6-F345C95BC184}"/>
              </a:ext>
            </a:extLst>
          </p:cNvPr>
          <p:cNvSpPr txBox="1"/>
          <p:nvPr/>
        </p:nvSpPr>
        <p:spPr>
          <a:xfrm>
            <a:off x="754179" y="1057592"/>
            <a:ext cx="1008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ea typeface="Calibri"/>
                <a:cs typeface="Calibri"/>
              </a:rPr>
              <a:t>DB</a:t>
            </a:r>
            <a:endParaRPr lang="es-ES" b="1" dirty="0" err="1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28E40D-045F-488A-B79E-67F0E04698E8}"/>
              </a:ext>
            </a:extLst>
          </p:cNvPr>
          <p:cNvSpPr/>
          <p:nvPr/>
        </p:nvSpPr>
        <p:spPr>
          <a:xfrm>
            <a:off x="753848" y="1395668"/>
            <a:ext cx="3579223" cy="415158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chemeClr val="tx1"/>
                </a:solidFill>
              </a:rPr>
              <a:t>2CAPTEST (CEGID)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5F13F85-1412-4854-8B07-14F4B62E79F0}"/>
              </a:ext>
            </a:extLst>
          </p:cNvPr>
          <p:cNvSpPr/>
          <p:nvPr/>
        </p:nvSpPr>
        <p:spPr>
          <a:xfrm>
            <a:off x="872820" y="3083049"/>
            <a:ext cx="3833826" cy="2994194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B28EF742-E029-4531-A81E-E1D352A5FC9F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16200000" flipV="1">
            <a:off x="2030486" y="2323801"/>
            <a:ext cx="1272223" cy="2462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188DBF-AAEF-4A67-A0C2-7A37452F06BF}"/>
              </a:ext>
            </a:extLst>
          </p:cNvPr>
          <p:cNvSpPr/>
          <p:nvPr/>
        </p:nvSpPr>
        <p:spPr>
          <a:xfrm>
            <a:off x="7709095" y="1069441"/>
            <a:ext cx="3006335" cy="524111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812C67-3FB4-4053-8C98-D4972E134E1A}"/>
              </a:ext>
            </a:extLst>
          </p:cNvPr>
          <p:cNvSpPr txBox="1"/>
          <p:nvPr/>
        </p:nvSpPr>
        <p:spPr>
          <a:xfrm>
            <a:off x="7709095" y="1026337"/>
            <a:ext cx="2222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ea typeface="Calibri"/>
                <a:cs typeface="Calibri"/>
              </a:rPr>
              <a:t>SERVIDOR EXTERNO</a:t>
            </a:r>
            <a:endParaRPr lang="es-ES" b="1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15AE072-4E80-440E-A2CC-682F27BCB1E7}"/>
              </a:ext>
            </a:extLst>
          </p:cNvPr>
          <p:cNvSpPr/>
          <p:nvPr/>
        </p:nvSpPr>
        <p:spPr>
          <a:xfrm>
            <a:off x="8368363" y="2804741"/>
            <a:ext cx="1912882" cy="527659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SOFTWARE DE FE EXTERNO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B4312F96-A531-45B7-9B41-0725E556C266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rot="10800000" flipV="1">
            <a:off x="4706647" y="3068570"/>
            <a:ext cx="3661717" cy="15115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6DE6461-B62D-44B4-B2B2-C51606DB1958}"/>
              </a:ext>
            </a:extLst>
          </p:cNvPr>
          <p:cNvSpPr txBox="1"/>
          <p:nvPr/>
        </p:nvSpPr>
        <p:spPr>
          <a:xfrm>
            <a:off x="689318" y="87415"/>
            <a:ext cx="375852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dirty="0"/>
              <a:t>Arquitectura General</a:t>
            </a:r>
            <a:endParaRPr lang="es-CO" sz="3200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F14536B-4F44-4CB2-AE69-CF4076FE8592}"/>
              </a:ext>
            </a:extLst>
          </p:cNvPr>
          <p:cNvSpPr/>
          <p:nvPr/>
        </p:nvSpPr>
        <p:spPr>
          <a:xfrm>
            <a:off x="1179777" y="4088989"/>
            <a:ext cx="3268069" cy="1899233"/>
          </a:xfrm>
          <a:prstGeom prst="rect">
            <a:avLst/>
          </a:prstGeom>
          <a:solidFill>
            <a:schemeClr val="bg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1B299-8D71-4443-9DBB-87D5B513123F}"/>
              </a:ext>
            </a:extLst>
          </p:cNvPr>
          <p:cNvSpPr txBox="1"/>
          <p:nvPr/>
        </p:nvSpPr>
        <p:spPr>
          <a:xfrm>
            <a:off x="1543353" y="4088989"/>
            <a:ext cx="14162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ea typeface="Calibri"/>
                <a:cs typeface="Calibri"/>
              </a:rPr>
              <a:t>JOB_EN_DB</a:t>
            </a:r>
            <a:endParaRPr lang="es-ES" dirty="0"/>
          </a:p>
        </p:txBody>
      </p:sp>
      <p:pic>
        <p:nvPicPr>
          <p:cNvPr id="20" name="Imagen 19" descr="Time - Free industry icons">
            <a:extLst>
              <a:ext uri="{FF2B5EF4-FFF2-40B4-BE49-F238E27FC236}">
                <a16:creationId xmlns:a16="http://schemas.microsoft.com/office/drawing/2014/main" id="{56A3FC11-29BC-41A5-8286-9AED8FDE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86" y="4472799"/>
            <a:ext cx="619126" cy="553434"/>
          </a:xfrm>
          <a:prstGeom prst="rect">
            <a:avLst/>
          </a:prstGeom>
          <a:ln>
            <a:noFill/>
          </a:ln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1E03160-77A2-4A0C-9DDC-88FB76A74C65}"/>
              </a:ext>
            </a:extLst>
          </p:cNvPr>
          <p:cNvSpPr txBox="1"/>
          <p:nvPr/>
        </p:nvSpPr>
        <p:spPr>
          <a:xfrm>
            <a:off x="829839" y="3128876"/>
            <a:ext cx="2089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CAPTEST_INTER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68CB803-D99A-4449-92CF-9B2D393B9F33}"/>
              </a:ext>
            </a:extLst>
          </p:cNvPr>
          <p:cNvSpPr txBox="1"/>
          <p:nvPr/>
        </p:nvSpPr>
        <p:spPr>
          <a:xfrm>
            <a:off x="2905110" y="2086942"/>
            <a:ext cx="15082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200" dirty="0">
                <a:ea typeface="Calibri"/>
                <a:cs typeface="Calibri"/>
              </a:rPr>
              <a:t>2.Recupera información de las </a:t>
            </a:r>
            <a:r>
              <a:rPr lang="es-ES" sz="1200" dirty="0" err="1">
                <a:ea typeface="Calibri"/>
                <a:cs typeface="Calibri"/>
              </a:rPr>
              <a:t>trx</a:t>
            </a:r>
            <a:r>
              <a:rPr lang="es-ES" sz="1200" dirty="0">
                <a:ea typeface="Calibri"/>
                <a:cs typeface="Calibri"/>
              </a:rPr>
              <a:t>, para alimentar tablas intermedias</a:t>
            </a:r>
            <a:endParaRPr lang="es-ES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D0A1AAE-C699-4974-B5D8-D14AA94D216A}"/>
              </a:ext>
            </a:extLst>
          </p:cNvPr>
          <p:cNvSpPr txBox="1"/>
          <p:nvPr/>
        </p:nvSpPr>
        <p:spPr>
          <a:xfrm>
            <a:off x="2205504" y="4418563"/>
            <a:ext cx="220784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200" dirty="0">
                <a:ea typeface="Calibri"/>
                <a:cs typeface="Calibri"/>
              </a:rPr>
              <a:t>1.Ejecuta </a:t>
            </a:r>
            <a:r>
              <a:rPr lang="es-ES" sz="1200" dirty="0" err="1">
                <a:ea typeface="Calibri"/>
                <a:cs typeface="Calibri"/>
              </a:rPr>
              <a:t>procedure</a:t>
            </a:r>
            <a:r>
              <a:rPr lang="es-ES" sz="1200" dirty="0">
                <a:ea typeface="Calibri"/>
                <a:cs typeface="Calibri"/>
              </a:rPr>
              <a:t> que recupera información para alimentar tablas intermedias</a:t>
            </a:r>
          </a:p>
          <a:p>
            <a:pPr algn="just"/>
            <a:endParaRPr lang="es-ES" sz="1200" dirty="0">
              <a:ea typeface="Calibri"/>
              <a:cs typeface="Calibri"/>
            </a:endParaRPr>
          </a:p>
          <a:p>
            <a:pPr algn="just"/>
            <a:r>
              <a:rPr lang="es-ES" sz="1200" dirty="0">
                <a:ea typeface="Calibri"/>
                <a:cs typeface="Calibri"/>
              </a:rPr>
              <a:t>2.Realiza mantenimiento a las tablas intermedias y elimina registros con mas de 6 meses de antigüedad. </a:t>
            </a:r>
            <a:endParaRPr lang="es-ES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C69149D-DDC2-41BF-B352-C73137632524}"/>
              </a:ext>
            </a:extLst>
          </p:cNvPr>
          <p:cNvSpPr txBox="1"/>
          <p:nvPr/>
        </p:nvSpPr>
        <p:spPr>
          <a:xfrm>
            <a:off x="4985926" y="3224192"/>
            <a:ext cx="150823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200" dirty="0">
                <a:ea typeface="Calibri"/>
                <a:cs typeface="Calibri"/>
              </a:rPr>
              <a:t>3.Ejecuta procedimientos almacenados para pasar información de la intermedia a software externo</a:t>
            </a:r>
            <a:endParaRPr lang="es-ES" dirty="0"/>
          </a:p>
        </p:txBody>
      </p:sp>
      <p:pic>
        <p:nvPicPr>
          <p:cNvPr id="21" name="Imagen 20" descr="Time - Free industry icons">
            <a:extLst>
              <a:ext uri="{FF2B5EF4-FFF2-40B4-BE49-F238E27FC236}">
                <a16:creationId xmlns:a16="http://schemas.microsoft.com/office/drawing/2014/main" id="{C85DF46C-2DD7-4FEA-A26B-4F27FD7AF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45" y="5230510"/>
            <a:ext cx="619126" cy="5534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01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FC4939-6BEF-4DE8-B261-5DB3D808E56D}"/>
              </a:ext>
            </a:extLst>
          </p:cNvPr>
          <p:cNvSpPr/>
          <p:nvPr/>
        </p:nvSpPr>
        <p:spPr>
          <a:xfrm>
            <a:off x="689318" y="1061209"/>
            <a:ext cx="10629316" cy="55084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169552-66E1-400B-B5F6-F345C95BC184}"/>
              </a:ext>
            </a:extLst>
          </p:cNvPr>
          <p:cNvSpPr txBox="1"/>
          <p:nvPr/>
        </p:nvSpPr>
        <p:spPr>
          <a:xfrm>
            <a:off x="754179" y="1057592"/>
            <a:ext cx="1008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ea typeface="Calibri"/>
                <a:cs typeface="Calibri"/>
              </a:rPr>
              <a:t>DB</a:t>
            </a:r>
            <a:endParaRPr lang="es-ES" b="1" dirty="0" err="1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28E40D-045F-488A-B79E-67F0E04698E8}"/>
              </a:ext>
            </a:extLst>
          </p:cNvPr>
          <p:cNvSpPr/>
          <p:nvPr/>
        </p:nvSpPr>
        <p:spPr>
          <a:xfrm>
            <a:off x="872818" y="1395668"/>
            <a:ext cx="10296929" cy="415158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chemeClr val="tx1"/>
                </a:solidFill>
              </a:rPr>
              <a:t>2CAPTEST (CEGID)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5F13F85-1412-4854-8B07-14F4B62E79F0}"/>
              </a:ext>
            </a:extLst>
          </p:cNvPr>
          <p:cNvSpPr/>
          <p:nvPr/>
        </p:nvSpPr>
        <p:spPr>
          <a:xfrm>
            <a:off x="872819" y="2150381"/>
            <a:ext cx="10296928" cy="426488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B28EF742-E029-4531-A81E-E1D352A5FC9F}"/>
              </a:ext>
            </a:extLst>
          </p:cNvPr>
          <p:cNvCxnSpPr>
            <a:cxnSpLocks/>
            <a:endCxn id="5" idx="2"/>
          </p:cNvCxnSpPr>
          <p:nvPr/>
        </p:nvCxnSpPr>
        <p:spPr>
          <a:xfrm rot="5400000" flipH="1" flipV="1">
            <a:off x="4166401" y="1046460"/>
            <a:ext cx="1090515" cy="261924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6DE6461-B62D-44B4-B2B2-C51606DB1958}"/>
              </a:ext>
            </a:extLst>
          </p:cNvPr>
          <p:cNvSpPr txBox="1"/>
          <p:nvPr/>
        </p:nvSpPr>
        <p:spPr>
          <a:xfrm>
            <a:off x="605744" y="70530"/>
            <a:ext cx="901945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dirty="0"/>
              <a:t>Arquitectura llenado de información a la intermedia</a:t>
            </a:r>
            <a:endParaRPr lang="es-CO" sz="3200" b="1" dirty="0"/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666DECD9-F5FE-44B1-AE46-CC0F19EDDAE2}"/>
              </a:ext>
            </a:extLst>
          </p:cNvPr>
          <p:cNvSpPr/>
          <p:nvPr/>
        </p:nvSpPr>
        <p:spPr>
          <a:xfrm>
            <a:off x="1366778" y="2551078"/>
            <a:ext cx="3779554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zpr_Paso_Intermedia_Cegid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3BC5CE1-6C61-4156-BDDB-5E50BBDC2B33}"/>
              </a:ext>
            </a:extLst>
          </p:cNvPr>
          <p:cNvSpPr/>
          <p:nvPr/>
        </p:nvSpPr>
        <p:spPr>
          <a:xfrm>
            <a:off x="1366778" y="3775086"/>
            <a:ext cx="1582920" cy="644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Tabla</a:t>
            </a:r>
          </a:p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T_PIECE</a:t>
            </a:r>
            <a:endParaRPr lang="es-CO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CCF2872-3CA9-4DB2-B6E9-07F8607EC61B}"/>
              </a:ext>
            </a:extLst>
          </p:cNvPr>
          <p:cNvSpPr/>
          <p:nvPr/>
        </p:nvSpPr>
        <p:spPr>
          <a:xfrm>
            <a:off x="3372538" y="3776629"/>
            <a:ext cx="1582920" cy="644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Tabla</a:t>
            </a:r>
          </a:p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T_LIGNE</a:t>
            </a:r>
            <a:endParaRPr lang="es-CO" dirty="0"/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70840170-1C15-4639-8650-F82A0B3BE4F2}"/>
              </a:ext>
            </a:extLst>
          </p:cNvPr>
          <p:cNvCxnSpPr>
            <a:cxnSpLocks/>
            <a:stCxn id="26" idx="1"/>
            <a:endCxn id="27" idx="0"/>
          </p:cNvCxnSpPr>
          <p:nvPr/>
        </p:nvCxnSpPr>
        <p:spPr>
          <a:xfrm rot="5400000">
            <a:off x="2437309" y="2955840"/>
            <a:ext cx="540176" cy="109831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89B48091-FDE0-4088-A15F-FC46A46BA7F5}"/>
              </a:ext>
            </a:extLst>
          </p:cNvPr>
          <p:cNvCxnSpPr>
            <a:cxnSpLocks/>
            <a:stCxn id="26" idx="1"/>
            <a:endCxn id="33" idx="0"/>
          </p:cNvCxnSpPr>
          <p:nvPr/>
        </p:nvCxnSpPr>
        <p:spPr>
          <a:xfrm rot="16200000" flipH="1">
            <a:off x="3439417" y="3052047"/>
            <a:ext cx="541719" cy="90744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61760609-17D9-47B6-B823-FB8EF60C2369}"/>
              </a:ext>
            </a:extLst>
          </p:cNvPr>
          <p:cNvCxnSpPr>
            <a:cxnSpLocks/>
            <a:stCxn id="18" idx="1"/>
            <a:endCxn id="26" idx="0"/>
          </p:cNvCxnSpPr>
          <p:nvPr/>
        </p:nvCxnSpPr>
        <p:spPr>
          <a:xfrm rot="10800000">
            <a:off x="5146333" y="2892995"/>
            <a:ext cx="3002939" cy="1188673"/>
          </a:xfrm>
          <a:prstGeom prst="bentConnector3">
            <a:avLst>
              <a:gd name="adj1" fmla="val 5468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B63173CE-472C-455E-B4EB-3E4DA2DA2BE5}"/>
              </a:ext>
            </a:extLst>
          </p:cNvPr>
          <p:cNvGrpSpPr/>
          <p:nvPr/>
        </p:nvGrpSpPr>
        <p:grpSpPr>
          <a:xfrm>
            <a:off x="8149271" y="3311553"/>
            <a:ext cx="2759176" cy="1571541"/>
            <a:chOff x="7566432" y="4654264"/>
            <a:chExt cx="2759176" cy="1571541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F14536B-4F44-4CB2-AE69-CF4076FE8592}"/>
                </a:ext>
              </a:extLst>
            </p:cNvPr>
            <p:cNvSpPr/>
            <p:nvPr/>
          </p:nvSpPr>
          <p:spPr>
            <a:xfrm>
              <a:off x="7566432" y="4703127"/>
              <a:ext cx="2759176" cy="144250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2D41B299-8D71-4443-9DBB-87D5B513123F}"/>
                </a:ext>
              </a:extLst>
            </p:cNvPr>
            <p:cNvSpPr txBox="1"/>
            <p:nvPr/>
          </p:nvSpPr>
          <p:spPr>
            <a:xfrm>
              <a:off x="7566432" y="4654264"/>
              <a:ext cx="2623296" cy="6155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 dirty="0">
                  <a:ea typeface="Calibri"/>
                  <a:cs typeface="Calibri"/>
                </a:rPr>
                <a:t>JOB:</a:t>
              </a:r>
            </a:p>
            <a:p>
              <a:r>
                <a:rPr lang="es-ES" sz="1600" b="1" dirty="0">
                  <a:ea typeface="Calibri"/>
                  <a:cs typeface="Calibri"/>
                </a:rPr>
                <a:t>Paso intermedia </a:t>
              </a:r>
              <a:r>
                <a:rPr lang="es-ES" sz="1600" b="1" dirty="0" err="1">
                  <a:ea typeface="Calibri"/>
                  <a:cs typeface="Calibri"/>
                </a:rPr>
                <a:t>Cegid</a:t>
              </a:r>
              <a:endParaRPr lang="es-ES" sz="1600" dirty="0"/>
            </a:p>
          </p:txBody>
        </p:sp>
        <p:pic>
          <p:nvPicPr>
            <p:cNvPr id="20" name="Imagen 19" descr="Time - Free industry icons">
              <a:extLst>
                <a:ext uri="{FF2B5EF4-FFF2-40B4-BE49-F238E27FC236}">
                  <a16:creationId xmlns:a16="http://schemas.microsoft.com/office/drawing/2014/main" id="{56A3FC11-29BC-41A5-8286-9AED8FDE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0916" y="5415160"/>
              <a:ext cx="619126" cy="553434"/>
            </a:xfrm>
            <a:prstGeom prst="rect">
              <a:avLst/>
            </a:prstGeom>
            <a:ln>
              <a:noFill/>
            </a:ln>
          </p:spPr>
        </p:pic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5C6DB47F-6B6B-427F-B9EA-F49282E71CEA}"/>
                </a:ext>
              </a:extLst>
            </p:cNvPr>
            <p:cNvSpPr txBox="1"/>
            <p:nvPr/>
          </p:nvSpPr>
          <p:spPr>
            <a:xfrm>
              <a:off x="8700544" y="5210142"/>
              <a:ext cx="1508235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s-ES" sz="1200" dirty="0">
                  <a:ea typeface="Calibri"/>
                  <a:cs typeface="Calibri"/>
                </a:rPr>
                <a:t>1. Se ejecuta cada un (1) minuto y llama el  procedimiento almacenado para poblar las tablas   </a:t>
              </a:r>
              <a:endParaRPr lang="es-ES" dirty="0"/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B6375F9-5B51-45D4-8B25-3BDA6973D191}"/>
              </a:ext>
            </a:extLst>
          </p:cNvPr>
          <p:cNvSpPr txBox="1"/>
          <p:nvPr/>
        </p:nvSpPr>
        <p:spPr>
          <a:xfrm>
            <a:off x="5199310" y="4479752"/>
            <a:ext cx="23307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200" dirty="0">
                <a:ea typeface="Calibri"/>
                <a:cs typeface="Calibri"/>
              </a:rPr>
              <a:t>2.Elimina los registros con más de 6 meses de antigüedad dentro de la tabla T_LIGNE y T_PIECE</a:t>
            </a:r>
            <a:endParaRPr lang="es-ES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CFBD922-F6C7-40F0-8420-AD32F738D770}"/>
              </a:ext>
            </a:extLst>
          </p:cNvPr>
          <p:cNvSpPr txBox="1"/>
          <p:nvPr/>
        </p:nvSpPr>
        <p:spPr>
          <a:xfrm>
            <a:off x="803964" y="2138874"/>
            <a:ext cx="2089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CAPTEST_INTER</a:t>
            </a:r>
          </a:p>
        </p:txBody>
      </p:sp>
      <p:sp>
        <p:nvSpPr>
          <p:cNvPr id="23" name="Rectángulo: una sola esquina cortada 22">
            <a:extLst>
              <a:ext uri="{FF2B5EF4-FFF2-40B4-BE49-F238E27FC236}">
                <a16:creationId xmlns:a16="http://schemas.microsoft.com/office/drawing/2014/main" id="{62BA1CBA-192F-429D-A0E0-78271D00B595}"/>
              </a:ext>
            </a:extLst>
          </p:cNvPr>
          <p:cNvSpPr/>
          <p:nvPr/>
        </p:nvSpPr>
        <p:spPr>
          <a:xfrm>
            <a:off x="1366778" y="4820189"/>
            <a:ext cx="3779554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zpr_mantener_Intermedia_Cegid</a:t>
            </a:r>
            <a:endParaRPr lang="es-ES" b="1" dirty="0">
              <a:solidFill>
                <a:schemeClr val="tx1"/>
              </a:solidFill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98140B2-A193-4C0C-9ED5-377D6B5FEAC0}"/>
              </a:ext>
            </a:extLst>
          </p:cNvPr>
          <p:cNvGrpSpPr/>
          <p:nvPr/>
        </p:nvGrpSpPr>
        <p:grpSpPr>
          <a:xfrm>
            <a:off x="8149271" y="4843724"/>
            <a:ext cx="2759176" cy="1491365"/>
            <a:chOff x="7566432" y="4654264"/>
            <a:chExt cx="2759176" cy="1491365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904A038-7244-4269-9FDC-013EC0BB083C}"/>
                </a:ext>
              </a:extLst>
            </p:cNvPr>
            <p:cNvSpPr/>
            <p:nvPr/>
          </p:nvSpPr>
          <p:spPr>
            <a:xfrm>
              <a:off x="7566432" y="4703127"/>
              <a:ext cx="2759176" cy="144250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EF8AD5C0-EA01-4F85-91B8-997F9C9F5A3F}"/>
                </a:ext>
              </a:extLst>
            </p:cNvPr>
            <p:cNvSpPr txBox="1"/>
            <p:nvPr/>
          </p:nvSpPr>
          <p:spPr>
            <a:xfrm>
              <a:off x="7566432" y="4654264"/>
              <a:ext cx="2759176" cy="6155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 dirty="0">
                  <a:ea typeface="Calibri"/>
                  <a:cs typeface="Calibri"/>
                </a:rPr>
                <a:t>JOB:</a:t>
              </a:r>
            </a:p>
            <a:p>
              <a:r>
                <a:rPr lang="es-ES" sz="1600" b="1" dirty="0">
                  <a:ea typeface="Calibri"/>
                  <a:cs typeface="Calibri"/>
                </a:rPr>
                <a:t>Mantener intermedia </a:t>
              </a:r>
              <a:r>
                <a:rPr lang="es-ES" sz="1600" b="1" dirty="0" err="1">
                  <a:ea typeface="Calibri"/>
                  <a:cs typeface="Calibri"/>
                </a:rPr>
                <a:t>Cegid</a:t>
              </a:r>
              <a:endParaRPr lang="es-ES" sz="1600" dirty="0"/>
            </a:p>
          </p:txBody>
        </p:sp>
        <p:pic>
          <p:nvPicPr>
            <p:cNvPr id="37" name="Imagen 36" descr="Time - Free industry icons">
              <a:extLst>
                <a:ext uri="{FF2B5EF4-FFF2-40B4-BE49-F238E27FC236}">
                  <a16:creationId xmlns:a16="http://schemas.microsoft.com/office/drawing/2014/main" id="{792424D3-8BF5-4563-9CC5-0F624D317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0916" y="5415160"/>
              <a:ext cx="619126" cy="553434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087A3245-EDB0-4FA7-923D-C75CE99FA602}"/>
                </a:ext>
              </a:extLst>
            </p:cNvPr>
            <p:cNvSpPr txBox="1"/>
            <p:nvPr/>
          </p:nvSpPr>
          <p:spPr>
            <a:xfrm>
              <a:off x="8700544" y="5415160"/>
              <a:ext cx="150823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s-ES" sz="1200" dirty="0">
                  <a:ea typeface="Calibri"/>
                  <a:cs typeface="Calibri"/>
                </a:rPr>
                <a:t>1. Se ejecuta 1 vez por día (5:00 am)</a:t>
              </a:r>
              <a:endParaRPr lang="es-ES" dirty="0"/>
            </a:p>
          </p:txBody>
        </p:sp>
      </p:grp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D42C2B47-D7A6-47CF-87BE-27CA55691CD0}"/>
              </a:ext>
            </a:extLst>
          </p:cNvPr>
          <p:cNvCxnSpPr>
            <a:stCxn id="32" idx="1"/>
            <a:endCxn id="23" idx="0"/>
          </p:cNvCxnSpPr>
          <p:nvPr/>
        </p:nvCxnSpPr>
        <p:spPr>
          <a:xfrm rot="10800000">
            <a:off x="5146333" y="5162106"/>
            <a:ext cx="3002939" cy="451733"/>
          </a:xfrm>
          <a:prstGeom prst="bentConnector3">
            <a:avLst>
              <a:gd name="adj1" fmla="val 190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0F422D4-FFE6-4D7A-9A17-75DB66B5CA71}"/>
              </a:ext>
            </a:extLst>
          </p:cNvPr>
          <p:cNvSpPr txBox="1"/>
          <p:nvPr/>
        </p:nvSpPr>
        <p:spPr>
          <a:xfrm>
            <a:off x="6605102" y="2159690"/>
            <a:ext cx="425779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200" dirty="0">
                <a:ea typeface="Calibri"/>
                <a:cs typeface="Calibri"/>
              </a:rPr>
              <a:t>1. Recibe una fecha y busca todas las transacciones de ese día y la pasa a la intermedia, pero si no se le pasa ningún parámetro, este busca las transacciones del día actual y las pasa a la intermedia.</a:t>
            </a:r>
          </a:p>
          <a:p>
            <a:pPr algn="just"/>
            <a:endParaRPr lang="es-ES" sz="1200" dirty="0">
              <a:ea typeface="Calibri"/>
              <a:cs typeface="Calibri"/>
            </a:endParaRPr>
          </a:p>
          <a:p>
            <a:pPr algn="just"/>
            <a:r>
              <a:rPr lang="es-ES" sz="1200" b="1" dirty="0">
                <a:ea typeface="Calibri"/>
                <a:cs typeface="Calibri"/>
              </a:rPr>
              <a:t>Nota: </a:t>
            </a:r>
            <a:r>
              <a:rPr lang="es-ES" sz="1200" dirty="0">
                <a:ea typeface="Calibri"/>
                <a:cs typeface="Calibri"/>
              </a:rPr>
              <a:t>el sistema solo inyecta en las tablas intermedias las transacciones creadas en CEGID que no estén en la intermedia; no duplica.</a:t>
            </a:r>
            <a:endParaRPr lang="es-ES" dirty="0"/>
          </a:p>
        </p:txBody>
      </p: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BA8FFE67-673A-4B73-855D-41C88E513287}"/>
              </a:ext>
            </a:extLst>
          </p:cNvPr>
          <p:cNvCxnSpPr>
            <a:stCxn id="23" idx="3"/>
            <a:endCxn id="27" idx="2"/>
          </p:cNvCxnSpPr>
          <p:nvPr/>
        </p:nvCxnSpPr>
        <p:spPr>
          <a:xfrm rot="16200000" flipV="1">
            <a:off x="2507084" y="4070717"/>
            <a:ext cx="400627" cy="10983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410B3470-CD77-413A-886F-03386DCE9763}"/>
              </a:ext>
            </a:extLst>
          </p:cNvPr>
          <p:cNvCxnSpPr>
            <a:cxnSpLocks/>
            <a:stCxn id="23" idx="3"/>
            <a:endCxn id="33" idx="2"/>
          </p:cNvCxnSpPr>
          <p:nvPr/>
        </p:nvCxnSpPr>
        <p:spPr>
          <a:xfrm rot="5400000" flipH="1" flipV="1">
            <a:off x="3510734" y="4166926"/>
            <a:ext cx="399084" cy="907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8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FC4939-6BEF-4DE8-B261-5DB3D808E56D}"/>
              </a:ext>
            </a:extLst>
          </p:cNvPr>
          <p:cNvSpPr/>
          <p:nvPr/>
        </p:nvSpPr>
        <p:spPr>
          <a:xfrm>
            <a:off x="689318" y="655305"/>
            <a:ext cx="6124437" cy="613216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169552-66E1-400B-B5F6-F345C95BC184}"/>
              </a:ext>
            </a:extLst>
          </p:cNvPr>
          <p:cNvSpPr txBox="1"/>
          <p:nvPr/>
        </p:nvSpPr>
        <p:spPr>
          <a:xfrm>
            <a:off x="754179" y="630404"/>
            <a:ext cx="1008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ea typeface="Calibri"/>
                <a:cs typeface="Calibri"/>
              </a:rPr>
              <a:t>DB</a:t>
            </a:r>
            <a:endParaRPr lang="es-ES" b="1" dirty="0" err="1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5F13F85-1412-4854-8B07-14F4B62E79F0}"/>
              </a:ext>
            </a:extLst>
          </p:cNvPr>
          <p:cNvSpPr/>
          <p:nvPr/>
        </p:nvSpPr>
        <p:spPr>
          <a:xfrm>
            <a:off x="872819" y="1652120"/>
            <a:ext cx="5704961" cy="50159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6DE6461-B62D-44B4-B2B2-C51606DB1958}"/>
              </a:ext>
            </a:extLst>
          </p:cNvPr>
          <p:cNvSpPr txBox="1"/>
          <p:nvPr/>
        </p:nvSpPr>
        <p:spPr>
          <a:xfrm>
            <a:off x="605744" y="70530"/>
            <a:ext cx="91037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3200" b="1" dirty="0"/>
              <a:t>Arquitectura paso de información a servidor externo</a:t>
            </a:r>
            <a:endParaRPr lang="es-CO" sz="3200" b="1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3BC5CE1-6C61-4156-BDDB-5E50BBDC2B33}"/>
              </a:ext>
            </a:extLst>
          </p:cNvPr>
          <p:cNvSpPr/>
          <p:nvPr/>
        </p:nvSpPr>
        <p:spPr>
          <a:xfrm>
            <a:off x="971713" y="3353792"/>
            <a:ext cx="1582920" cy="644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Tabla</a:t>
            </a:r>
          </a:p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T_PIECE</a:t>
            </a:r>
            <a:endParaRPr lang="es-CO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CCF2872-3CA9-4DB2-B6E9-07F8607EC61B}"/>
              </a:ext>
            </a:extLst>
          </p:cNvPr>
          <p:cNvSpPr/>
          <p:nvPr/>
        </p:nvSpPr>
        <p:spPr>
          <a:xfrm>
            <a:off x="971713" y="4574634"/>
            <a:ext cx="1582920" cy="644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Tabla</a:t>
            </a:r>
          </a:p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T_LIGNE</a:t>
            </a:r>
            <a:endParaRPr lang="es-CO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E634E76-C25A-4346-B5CB-4283F7ECF8D1}"/>
              </a:ext>
            </a:extLst>
          </p:cNvPr>
          <p:cNvSpPr/>
          <p:nvPr/>
        </p:nvSpPr>
        <p:spPr>
          <a:xfrm>
            <a:off x="7709095" y="630405"/>
            <a:ext cx="3610085" cy="59392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3CCBE5-F4AE-47F9-98CE-2C9FAC3A33DD}"/>
              </a:ext>
            </a:extLst>
          </p:cNvPr>
          <p:cNvSpPr txBox="1"/>
          <p:nvPr/>
        </p:nvSpPr>
        <p:spPr>
          <a:xfrm>
            <a:off x="7709095" y="641597"/>
            <a:ext cx="2222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ea typeface="Calibri"/>
                <a:cs typeface="Calibri"/>
              </a:rPr>
              <a:t>SERVIDOR EXTERNO</a:t>
            </a:r>
            <a:endParaRPr lang="es-ES" b="1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2BF660-D96D-4F6E-A228-153C1D93D186}"/>
              </a:ext>
            </a:extLst>
          </p:cNvPr>
          <p:cNvSpPr/>
          <p:nvPr/>
        </p:nvSpPr>
        <p:spPr>
          <a:xfrm>
            <a:off x="8753077" y="3165170"/>
            <a:ext cx="1912882" cy="527659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SOFTWARE DE FE EXTERNO</a:t>
            </a:r>
          </a:p>
        </p:txBody>
      </p: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E05D7A52-49CF-46C7-B46F-38F558F35828}"/>
              </a:ext>
            </a:extLst>
          </p:cNvPr>
          <p:cNvSpPr/>
          <p:nvPr/>
        </p:nvSpPr>
        <p:spPr>
          <a:xfrm>
            <a:off x="3166588" y="1839600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spObtenerDatosTicket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FEEB8F1-EE88-4A1D-B1F7-84A18EDBA637}"/>
              </a:ext>
            </a:extLst>
          </p:cNvPr>
          <p:cNvSpPr txBox="1"/>
          <p:nvPr/>
        </p:nvSpPr>
        <p:spPr>
          <a:xfrm>
            <a:off x="850698" y="2141668"/>
            <a:ext cx="2089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CAPTEST_INTER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8423B53-6447-46FC-8536-30ACF3B85A45}"/>
              </a:ext>
            </a:extLst>
          </p:cNvPr>
          <p:cNvSpPr/>
          <p:nvPr/>
        </p:nvSpPr>
        <p:spPr>
          <a:xfrm>
            <a:off x="850698" y="946133"/>
            <a:ext cx="5704961" cy="415158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chemeClr val="tx1"/>
                </a:solidFill>
              </a:rPr>
              <a:t>2CAPTEST (CEGID)</a:t>
            </a: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633427AF-CB4E-451B-9543-3038398C6C6E}"/>
              </a:ext>
            </a:extLst>
          </p:cNvPr>
          <p:cNvCxnSpPr>
            <a:cxnSpLocks/>
            <a:stCxn id="6" idx="0"/>
            <a:endCxn id="30" idx="2"/>
          </p:cNvCxnSpPr>
          <p:nvPr/>
        </p:nvCxnSpPr>
        <p:spPr>
          <a:xfrm rot="16200000" flipV="1">
            <a:off x="3568826" y="1495645"/>
            <a:ext cx="290829" cy="2212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ángulo: una sola esquina cortada 30">
            <a:extLst>
              <a:ext uri="{FF2B5EF4-FFF2-40B4-BE49-F238E27FC236}">
                <a16:creationId xmlns:a16="http://schemas.microsoft.com/office/drawing/2014/main" id="{1A37506C-A43B-46C1-B841-C609760D4A7F}"/>
              </a:ext>
            </a:extLst>
          </p:cNvPr>
          <p:cNvSpPr/>
          <p:nvPr/>
        </p:nvSpPr>
        <p:spPr>
          <a:xfrm>
            <a:off x="3201409" y="2574851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spObtenerDatosTicketFinDia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2" name="Rectángulo: una sola esquina cortada 31">
            <a:extLst>
              <a:ext uri="{FF2B5EF4-FFF2-40B4-BE49-F238E27FC236}">
                <a16:creationId xmlns:a16="http://schemas.microsoft.com/office/drawing/2014/main" id="{40A23718-EA5F-4456-8311-1CCB6FD644D2}"/>
              </a:ext>
            </a:extLst>
          </p:cNvPr>
          <p:cNvSpPr/>
          <p:nvPr/>
        </p:nvSpPr>
        <p:spPr>
          <a:xfrm>
            <a:off x="3190349" y="3340826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spObtenerDetalleTicket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5" name="Rectángulo: una sola esquina cortada 34">
            <a:extLst>
              <a:ext uri="{FF2B5EF4-FFF2-40B4-BE49-F238E27FC236}">
                <a16:creationId xmlns:a16="http://schemas.microsoft.com/office/drawing/2014/main" id="{5648F0A2-6551-4160-84B8-5CE267AA47FD}"/>
              </a:ext>
            </a:extLst>
          </p:cNvPr>
          <p:cNvSpPr/>
          <p:nvPr/>
        </p:nvSpPr>
        <p:spPr>
          <a:xfrm>
            <a:off x="3201409" y="4127496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spObtenerDetalleTicketFechas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7" name="Rectángulo: una sola esquina cortada 36">
            <a:extLst>
              <a:ext uri="{FF2B5EF4-FFF2-40B4-BE49-F238E27FC236}">
                <a16:creationId xmlns:a16="http://schemas.microsoft.com/office/drawing/2014/main" id="{AF27D1B0-AEE9-4C92-8D76-D4184AF9DA03}"/>
              </a:ext>
            </a:extLst>
          </p:cNvPr>
          <p:cNvSpPr/>
          <p:nvPr/>
        </p:nvSpPr>
        <p:spPr>
          <a:xfrm>
            <a:off x="3166588" y="5686696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View</a:t>
            </a:r>
          </a:p>
          <a:p>
            <a:pPr algn="ctr"/>
            <a:r>
              <a:rPr lang="es-CO" b="1" dirty="0" err="1">
                <a:solidFill>
                  <a:schemeClr val="tx1"/>
                </a:solidFill>
              </a:rPr>
              <a:t>ObtenerDetalleTicketFinDia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9C0B58C8-B215-4BEC-84BA-BF9E0B0C76F5}"/>
              </a:ext>
            </a:extLst>
          </p:cNvPr>
          <p:cNvCxnSpPr>
            <a:cxnSpLocks/>
            <a:stCxn id="25" idx="2"/>
            <a:endCxn id="37" idx="2"/>
          </p:cNvCxnSpPr>
          <p:nvPr/>
        </p:nvCxnSpPr>
        <p:spPr>
          <a:xfrm rot="10800000" flipV="1">
            <a:off x="3166588" y="2181516"/>
            <a:ext cx="12700" cy="3847096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7AD688F1-1837-4ADA-AFDE-390E91421A5F}"/>
              </a:ext>
            </a:extLst>
          </p:cNvPr>
          <p:cNvCxnSpPr>
            <a:stCxn id="25" idx="0"/>
            <a:endCxn id="24" idx="1"/>
          </p:cNvCxnSpPr>
          <p:nvPr/>
        </p:nvCxnSpPr>
        <p:spPr>
          <a:xfrm>
            <a:off x="6273436" y="2181516"/>
            <a:ext cx="2479641" cy="124748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ector: angular 60">
            <a:extLst>
              <a:ext uri="{FF2B5EF4-FFF2-40B4-BE49-F238E27FC236}">
                <a16:creationId xmlns:a16="http://schemas.microsoft.com/office/drawing/2014/main" id="{B99AAB96-9DCA-402E-87E0-5E97D3152FCA}"/>
              </a:ext>
            </a:extLst>
          </p:cNvPr>
          <p:cNvCxnSpPr>
            <a:stCxn id="31" idx="0"/>
            <a:endCxn id="24" idx="1"/>
          </p:cNvCxnSpPr>
          <p:nvPr/>
        </p:nvCxnSpPr>
        <p:spPr>
          <a:xfrm>
            <a:off x="6308257" y="2916767"/>
            <a:ext cx="2444820" cy="51223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5C908CEE-16AD-48E3-92E6-F667BA4BB4A6}"/>
              </a:ext>
            </a:extLst>
          </p:cNvPr>
          <p:cNvCxnSpPr>
            <a:stCxn id="32" idx="0"/>
            <a:endCxn id="24" idx="1"/>
          </p:cNvCxnSpPr>
          <p:nvPr/>
        </p:nvCxnSpPr>
        <p:spPr>
          <a:xfrm flipV="1">
            <a:off x="6297197" y="3429000"/>
            <a:ext cx="2455880" cy="25374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ACAE776B-8E48-4EA1-A0CC-648D561429C9}"/>
              </a:ext>
            </a:extLst>
          </p:cNvPr>
          <p:cNvCxnSpPr>
            <a:stCxn id="35" idx="0"/>
            <a:endCxn id="24" idx="1"/>
          </p:cNvCxnSpPr>
          <p:nvPr/>
        </p:nvCxnSpPr>
        <p:spPr>
          <a:xfrm flipV="1">
            <a:off x="6308257" y="3429000"/>
            <a:ext cx="2444820" cy="104041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Conector: angular 66">
            <a:extLst>
              <a:ext uri="{FF2B5EF4-FFF2-40B4-BE49-F238E27FC236}">
                <a16:creationId xmlns:a16="http://schemas.microsoft.com/office/drawing/2014/main" id="{76C476DB-31DF-4819-9D05-DD2217C85BC6}"/>
              </a:ext>
            </a:extLst>
          </p:cNvPr>
          <p:cNvCxnSpPr>
            <a:stCxn id="37" idx="0"/>
            <a:endCxn id="24" idx="1"/>
          </p:cNvCxnSpPr>
          <p:nvPr/>
        </p:nvCxnSpPr>
        <p:spPr>
          <a:xfrm flipV="1">
            <a:off x="6273436" y="3429000"/>
            <a:ext cx="2479641" cy="259961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Rectángulo: una sola esquina cortada 51">
            <a:extLst>
              <a:ext uri="{FF2B5EF4-FFF2-40B4-BE49-F238E27FC236}">
                <a16:creationId xmlns:a16="http://schemas.microsoft.com/office/drawing/2014/main" id="{F163BE7B-5572-412F-BBFA-CEDF35D73FEC}"/>
              </a:ext>
            </a:extLst>
          </p:cNvPr>
          <p:cNvSpPr/>
          <p:nvPr/>
        </p:nvSpPr>
        <p:spPr>
          <a:xfrm>
            <a:off x="3215060" y="4900044"/>
            <a:ext cx="3106848" cy="68383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Procedure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spObtenerDetalleTicketFinDia</a:t>
            </a:r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5705F17A-EEF9-4BDF-AE5D-5947898595B4}"/>
              </a:ext>
            </a:extLst>
          </p:cNvPr>
          <p:cNvCxnSpPr>
            <a:stCxn id="31" idx="2"/>
            <a:endCxn id="27" idx="3"/>
          </p:cNvCxnSpPr>
          <p:nvPr/>
        </p:nvCxnSpPr>
        <p:spPr>
          <a:xfrm rot="10800000" flipV="1">
            <a:off x="2554633" y="2916766"/>
            <a:ext cx="646776" cy="759263"/>
          </a:xfrm>
          <a:prstGeom prst="bentConnector3">
            <a:avLst>
              <a:gd name="adj1" fmla="val 413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ctor: angular 61">
            <a:extLst>
              <a:ext uri="{FF2B5EF4-FFF2-40B4-BE49-F238E27FC236}">
                <a16:creationId xmlns:a16="http://schemas.microsoft.com/office/drawing/2014/main" id="{E03CD5F6-B04B-4B32-8EE4-952EB13C9528}"/>
              </a:ext>
            </a:extLst>
          </p:cNvPr>
          <p:cNvCxnSpPr>
            <a:stCxn id="32" idx="2"/>
            <a:endCxn id="27" idx="3"/>
          </p:cNvCxnSpPr>
          <p:nvPr/>
        </p:nvCxnSpPr>
        <p:spPr>
          <a:xfrm rot="10800000">
            <a:off x="2554633" y="3676030"/>
            <a:ext cx="635716" cy="67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: angular 65">
            <a:extLst>
              <a:ext uri="{FF2B5EF4-FFF2-40B4-BE49-F238E27FC236}">
                <a16:creationId xmlns:a16="http://schemas.microsoft.com/office/drawing/2014/main" id="{21EF95A5-5C6A-495F-8A93-432B851C8A8E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rot="10800000" flipV="1">
            <a:off x="2554633" y="4469412"/>
            <a:ext cx="646776" cy="427460"/>
          </a:xfrm>
          <a:prstGeom prst="bentConnector3">
            <a:avLst>
              <a:gd name="adj1" fmla="val 413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: angular 68">
            <a:extLst>
              <a:ext uri="{FF2B5EF4-FFF2-40B4-BE49-F238E27FC236}">
                <a16:creationId xmlns:a16="http://schemas.microsoft.com/office/drawing/2014/main" id="{6B30595C-0A68-4CA3-9A87-6A0D525506AA}"/>
              </a:ext>
            </a:extLst>
          </p:cNvPr>
          <p:cNvCxnSpPr>
            <a:stCxn id="52" idx="2"/>
            <a:endCxn id="33" idx="3"/>
          </p:cNvCxnSpPr>
          <p:nvPr/>
        </p:nvCxnSpPr>
        <p:spPr>
          <a:xfrm rot="10800000">
            <a:off x="2554634" y="4896872"/>
            <a:ext cx="660427" cy="345088"/>
          </a:xfrm>
          <a:prstGeom prst="bentConnector3">
            <a:avLst>
              <a:gd name="adj1" fmla="val 393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79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Personalizado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38B"/>
      </a:accent1>
      <a:accent2>
        <a:srgbClr val="2855AB"/>
      </a:accent2>
      <a:accent3>
        <a:srgbClr val="A5A5A5"/>
      </a:accent3>
      <a:accent4>
        <a:srgbClr val="FFC000"/>
      </a:accent4>
      <a:accent5>
        <a:srgbClr val="5B9BD5"/>
      </a:accent5>
      <a:accent6>
        <a:srgbClr val="2FCCC9"/>
      </a:accent6>
      <a:hlink>
        <a:srgbClr val="0563C1"/>
      </a:hlink>
      <a:folHlink>
        <a:srgbClr val="81DA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4495</TotalTime>
  <Words>291</Words>
  <Application>Microsoft Office PowerPoint</Application>
  <PresentationFormat>Panorámica</PresentationFormat>
  <Paragraphs>57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Century Gothic</vt:lpstr>
      <vt:lpstr>Lato</vt:lpstr>
      <vt:lpstr>Tema de Office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Geovaldys</dc:creator>
  <cp:lastModifiedBy>Geovaldys Bobadilla Lora</cp:lastModifiedBy>
  <cp:revision>1147</cp:revision>
  <dcterms:created xsi:type="dcterms:W3CDTF">2022-07-07T16:04:46Z</dcterms:created>
  <dcterms:modified xsi:type="dcterms:W3CDTF">2024-08-28T16:42:14Z</dcterms:modified>
</cp:coreProperties>
</file>